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471" r:id="rId3"/>
    <p:sldId id="733" r:id="rId4"/>
    <p:sldId id="744" r:id="rId5"/>
    <p:sldId id="745" r:id="rId6"/>
    <p:sldId id="638" r:id="rId7"/>
    <p:sldId id="734" r:id="rId8"/>
    <p:sldId id="735" r:id="rId9"/>
    <p:sldId id="746" r:id="rId10"/>
    <p:sldId id="722" r:id="rId11"/>
    <p:sldId id="723" r:id="rId12"/>
    <p:sldId id="747" r:id="rId13"/>
    <p:sldId id="708" r:id="rId14"/>
    <p:sldId id="736" r:id="rId15"/>
    <p:sldId id="663" r:id="rId16"/>
    <p:sldId id="667" r:id="rId17"/>
    <p:sldId id="668" r:id="rId18"/>
    <p:sldId id="669" r:id="rId19"/>
    <p:sldId id="670" r:id="rId20"/>
    <p:sldId id="672" r:id="rId21"/>
    <p:sldId id="737" r:id="rId22"/>
    <p:sldId id="738" r:id="rId23"/>
    <p:sldId id="739" r:id="rId24"/>
    <p:sldId id="740" r:id="rId25"/>
    <p:sldId id="741" r:id="rId26"/>
    <p:sldId id="742" r:id="rId27"/>
    <p:sldId id="743" r:id="rId28"/>
    <p:sldId id="748" r:id="rId29"/>
    <p:sldId id="724" r:id="rId30"/>
    <p:sldId id="725" r:id="rId31"/>
    <p:sldId id="726" r:id="rId32"/>
    <p:sldId id="727" r:id="rId33"/>
    <p:sldId id="728" r:id="rId34"/>
    <p:sldId id="729" r:id="rId35"/>
    <p:sldId id="731" r:id="rId36"/>
    <p:sldId id="732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11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7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640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79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9144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226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960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0865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37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36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656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41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30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48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3871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7298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358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8065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51311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5609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71212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838518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81160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8339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23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485092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736324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03245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12811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0998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918063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333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0108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733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7898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0854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6020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0371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7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7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9/14/2023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9/14/2023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9/14/2023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9/14/2023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5.xml"/><Relationship Id="rId10" Type="http://schemas.openxmlformats.org/officeDocument/2006/relationships/image" Target="../media/image5.emf"/><Relationship Id="rId4" Type="http://schemas.openxmlformats.org/officeDocument/2006/relationships/slide" Target="slide14.xml"/><Relationship Id="rId9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 smtClean="0">
                <a:latin typeface="+mn-ea"/>
              </a:rPr>
              <a:t>4. </a:t>
            </a:r>
            <a:r>
              <a:rPr lang="zh-TW" altLang="en-US" sz="6000" b="1" dirty="0" smtClean="0">
                <a:latin typeface="+mn-ea"/>
              </a:rPr>
              <a:t>比較 訓練簡報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dirty="0" smtClean="0">
                <a:latin typeface="+mn-ea"/>
              </a:rPr>
              <a:t>示例二</a:t>
            </a:r>
            <a:r>
              <a:rPr lang="zh-TW" altLang="en-US" sz="6000" b="1" dirty="0">
                <a:latin typeface="+mn-ea"/>
              </a:rPr>
              <a:t>）</a:t>
            </a:r>
            <a:endParaRPr lang="en-US" sz="6000" b="1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15" y="2945111"/>
            <a:ext cx="3222172" cy="322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42664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652725" y="2374706"/>
            <a:ext cx="4500000" cy="25561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352925" y="3358307"/>
            <a:ext cx="3099600" cy="734202"/>
            <a:chOff x="-223397" y="4546383"/>
            <a:chExt cx="3099600" cy="763960"/>
          </a:xfrm>
        </p:grpSpPr>
        <p:sp>
          <p:nvSpPr>
            <p:cNvPr id="44" name="圓角矩形 43"/>
            <p:cNvSpPr/>
            <p:nvPr/>
          </p:nvSpPr>
          <p:spPr>
            <a:xfrm>
              <a:off x="-223397" y="4626343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23484" y="4546383"/>
              <a:ext cx="1132594" cy="75879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分別</a:t>
              </a: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3590667" y="5668616"/>
            <a:ext cx="4624117" cy="720000"/>
            <a:chOff x="-223397" y="4705343"/>
            <a:chExt cx="3099600" cy="491398"/>
          </a:xfrm>
        </p:grpSpPr>
        <p:sp>
          <p:nvSpPr>
            <p:cNvPr id="74" name="圓角矩形 73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76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2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話語類型：比較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" name="向下箭號圖說文字 1"/>
          <p:cNvSpPr/>
          <p:nvPr/>
        </p:nvSpPr>
        <p:spPr>
          <a:xfrm>
            <a:off x="4064495" y="2985204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293216" y="1431113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1688938" y="1521748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分別？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3" name="圓角矩形 32"/>
          <p:cNvSpPr/>
          <p:nvPr/>
        </p:nvSpPr>
        <p:spPr>
          <a:xfrm>
            <a:off x="7373924" y="1506173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803685" y="980969"/>
            <a:ext cx="3240000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0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4979396" y="2448064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53773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27659" y="2374740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985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459812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</a:t>
            </a:r>
            <a:r>
              <a:rPr lang="zh-TW" altLang="en-US" sz="2400" b="1" dirty="0">
                <a:latin typeface="+mn-ea"/>
              </a:rPr>
              <a:t>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思考比較的</a:t>
            </a:r>
            <a:r>
              <a:rPr lang="zh-TW" altLang="en-US" sz="2400" dirty="0">
                <a:latin typeface="+mn-ea"/>
              </a:rPr>
              <a:t>內容，分別為內容主題、相關的已有知識及如何歸納內容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74526"/>
          <a:ext cx="9872486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要比較甚麼？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及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有甚麼相同及／或不同？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58753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1285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9" name="圓角矩形 8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78721" y="296300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sp>
        <p:nvSpPr>
          <p:cNvPr id="12" name="圓角矩形 11"/>
          <p:cNvSpPr/>
          <p:nvPr/>
        </p:nvSpPr>
        <p:spPr>
          <a:xfrm>
            <a:off x="5131345" y="3333530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列出兩者相同之處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378720" y="4436234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31345" y="4890241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87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1424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5" name="圓角矩形 14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87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924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1" name="圓角矩形 10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328612" y="11587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3813016"/>
              </p:ext>
            </p:extLst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兩者相同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318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如：政府門診的收費比私人診所的便宜，</a:t>
            </a:r>
            <a:r>
              <a:rPr lang="zh-TW" altLang="en-US" sz="2000" b="1" dirty="0"/>
              <a:t>政府門診每次收費約幾十元，但私人診所收費可能需要幾百元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如：網上講座的名額比實體的較多</a:t>
            </a:r>
            <a:r>
              <a:rPr lang="zh-TW" altLang="en-US" sz="2000" dirty="0" smtClean="0"/>
              <a:t>，</a:t>
            </a:r>
            <a:r>
              <a:rPr lang="zh-TW" altLang="en-US" sz="2000" b="1" dirty="0" smtClean="0"/>
              <a:t>因為</a:t>
            </a:r>
            <a:r>
              <a:rPr lang="zh-TW" altLang="en-US" sz="2000" b="1" dirty="0"/>
              <a:t>網上形式不受場地面積限制</a:t>
            </a:r>
            <a:r>
              <a:rPr lang="zh-TW" altLang="en-US" sz="2000" dirty="0" smtClean="0"/>
              <a:t>。</a:t>
            </a:r>
            <a:endParaRPr lang="zh-TW" altLang="en-US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如：欖球的裝備較簡單，</a:t>
            </a:r>
            <a:r>
              <a:rPr lang="zh-TW" altLang="en-US" sz="2000" b="1" dirty="0"/>
              <a:t>球員只會穿戴軟式護具及牙膠等</a:t>
            </a:r>
            <a:r>
              <a:rPr lang="zh-TW" altLang="en-US" sz="2000" dirty="0"/>
              <a:t>，但美式足球的裝備則較完整，</a:t>
            </a:r>
            <a:r>
              <a:rPr lang="zh-TW" altLang="en-US" sz="2000" b="1" dirty="0"/>
              <a:t>例如有堅硬的頭盔、護肩及護頸等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分析</a:t>
            </a:r>
            <a:r>
              <a:rPr lang="zh-TW" altLang="en-US" sz="2000" u="sng" dirty="0"/>
              <a:t>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如：平板電腦的機身較筆記型電腦的輕巧及薄，</a:t>
            </a:r>
            <a:r>
              <a:rPr lang="zh-TW" altLang="en-US" sz="2000" b="1" dirty="0"/>
              <a:t>外出時更加方便攜帶</a:t>
            </a:r>
            <a:r>
              <a:rPr lang="zh-TW" altLang="en-US" sz="20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5178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5" y="2553388"/>
            <a:ext cx="8058978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在日常生活及學習中，我們經常需要就兩個或更多主題的細節，指出它們相同及不同之處，並加以說明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在日常生活中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，我們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會從多角度比較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不同事物，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從而作出選擇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學習時，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同學經常需要將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資料比較及分析，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然後將資料有條理地展現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有條理地比較能令表達的內容更清晰，聆聽者也易於明白。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9632133" y="5927782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330350" y="2553388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38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802179" cy="470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b="1" dirty="0" smtClean="0">
                <a:latin typeface="+mn-ea"/>
              </a:rPr>
              <a:t>介紹：</a:t>
            </a:r>
            <a:endParaRPr lang="en-US" altLang="zh-TW" b="1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學生</a:t>
            </a:r>
            <a:r>
              <a:rPr lang="zh-TW" altLang="en-US" dirty="0">
                <a:latin typeface="+mn-ea"/>
              </a:rPr>
              <a:t>應組織內容的優次</a:t>
            </a:r>
            <a:r>
              <a:rPr lang="zh-TW" altLang="en-US" dirty="0" smtClean="0">
                <a:latin typeface="+mn-ea"/>
              </a:rPr>
              <a:t>，讓</a:t>
            </a:r>
            <a:r>
              <a:rPr lang="zh-TW" altLang="en-US" dirty="0">
                <a:latin typeface="+mn-ea"/>
              </a:rPr>
              <a:t>內容顯得更有</a:t>
            </a:r>
            <a:r>
              <a:rPr lang="zh-TW" altLang="en-US" dirty="0" smtClean="0">
                <a:latin typeface="+mn-ea"/>
              </a:rPr>
              <a:t>層次。</a:t>
            </a:r>
            <a:endParaRPr lang="en-US" altLang="zh-TW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合理優次的</a:t>
            </a:r>
            <a:r>
              <a:rPr lang="zh-TW" altLang="en-US" dirty="0" smtClean="0">
                <a:latin typeface="+mn-ea"/>
              </a:rPr>
              <a:t>示例：</a:t>
            </a:r>
            <a:endParaRPr lang="en-US" altLang="zh-TW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/>
              <a:t>由主要到</a:t>
            </a:r>
            <a:r>
              <a:rPr lang="zh-TW" altLang="en-US" u="sng" dirty="0" smtClean="0"/>
              <a:t>次要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如：先比較食品牌子的味道及價錢，再比較生產地、包裝、</a:t>
            </a:r>
            <a:r>
              <a:rPr lang="zh-TW" altLang="en-US" dirty="0" smtClean="0"/>
              <a:t>材料</a:t>
            </a:r>
            <a:r>
              <a:rPr lang="zh-TW" altLang="en-US" dirty="0"/>
              <a:t>、</a:t>
            </a:r>
            <a:r>
              <a:rPr lang="zh-TW" altLang="en-US" dirty="0" smtClean="0"/>
              <a:t>成份</a:t>
            </a:r>
            <a:r>
              <a:rPr lang="zh-TW" altLang="en-US" dirty="0"/>
              <a:t>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普遍到</a:t>
            </a:r>
            <a:r>
              <a:rPr lang="zh-TW" altLang="en-US" u="sng" dirty="0" smtClean="0"/>
              <a:t>特別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如：先比較吸塵機的常用功能</a:t>
            </a:r>
            <a:r>
              <a:rPr lang="zh-TW" altLang="en-US" dirty="0" smtClean="0"/>
              <a:t>及／或特徵</a:t>
            </a:r>
            <a:r>
              <a:rPr lang="zh-TW" altLang="en-US" dirty="0"/>
              <a:t>，再比較各自特有的功能</a:t>
            </a:r>
            <a:r>
              <a:rPr lang="zh-TW" altLang="en-US" dirty="0" smtClean="0"/>
              <a:t>及／或</a:t>
            </a:r>
            <a:r>
              <a:rPr lang="zh-TW" altLang="en-US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基本到</a:t>
            </a:r>
            <a:r>
              <a:rPr lang="zh-TW" altLang="en-US" u="sng" dirty="0" smtClean="0"/>
              <a:t>深入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如：先比較活動的目的、對象、日期及場地等背景資料，再比較活動需要準備的物資</a:t>
            </a:r>
            <a:r>
              <a:rPr lang="zh-TW" altLang="en-US" dirty="0" smtClean="0"/>
              <a:t>、安排</a:t>
            </a:r>
            <a:r>
              <a:rPr lang="zh-TW" altLang="en-US" dirty="0"/>
              <a:t>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具體到</a:t>
            </a:r>
            <a:r>
              <a:rPr lang="zh-TW" altLang="en-US" u="sng" dirty="0" smtClean="0"/>
              <a:t>抽象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如：先比較人物的外型，再比較人物的性格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先到</a:t>
            </a:r>
            <a:r>
              <a:rPr lang="zh-TW" altLang="en-US" u="sng" dirty="0" smtClean="0"/>
              <a:t>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如：先比較飛機起飛前的特徵，然後比較起飛時的特徵，之後比較於空中飛行時的特徵</a:t>
            </a:r>
            <a:r>
              <a:rPr lang="zh-TW" altLang="en-US" dirty="0" smtClean="0"/>
              <a:t>，最後</a:t>
            </a:r>
            <a:r>
              <a:rPr lang="zh-TW" altLang="en-US" dirty="0"/>
              <a:t>比較降落時的特徵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外到</a:t>
            </a:r>
            <a:r>
              <a:rPr lang="zh-TW" altLang="en-US" u="sng" dirty="0" smtClean="0"/>
              <a:t>內</a:t>
            </a:r>
            <a:r>
              <a:rPr lang="zh-TW" altLang="en-US" u="sng" dirty="0" smtClean="0">
                <a:latin typeface="+mn-ea"/>
              </a:rPr>
              <a:t>（或</a:t>
            </a:r>
            <a:r>
              <a:rPr lang="zh-TW" altLang="en-US" u="sng" dirty="0">
                <a:latin typeface="+mn-ea"/>
              </a:rPr>
              <a:t>由內到</a:t>
            </a:r>
            <a:r>
              <a:rPr lang="zh-TW" altLang="en-US" u="sng" dirty="0" smtClean="0">
                <a:latin typeface="+mn-ea"/>
              </a:rPr>
              <a:t>外）</a:t>
            </a:r>
            <a:r>
              <a:rPr lang="en-US" altLang="zh-TW" dirty="0">
                <a:latin typeface="+mn-ea"/>
              </a:rPr>
              <a:t/>
            </a:r>
            <a:br>
              <a:rPr lang="en-US" altLang="zh-TW" dirty="0">
                <a:latin typeface="+mn-ea"/>
              </a:rPr>
            </a:br>
            <a:r>
              <a:rPr lang="zh-TW" altLang="en-US" dirty="0"/>
              <a:t>如：先比較建築物的外型及設計，再比較內裡的設施或</a:t>
            </a:r>
            <a:r>
              <a:rPr lang="zh-TW" altLang="en-US" dirty="0" smtClean="0"/>
              <a:t>設計</a:t>
            </a:r>
            <a:endParaRPr lang="zh-TW" altLang="en-US" dirty="0"/>
          </a:p>
          <a:p>
            <a:r>
              <a:rPr lang="zh-TW" altLang="en-US" dirty="0" smtClean="0">
                <a:latin typeface="+mn-ea"/>
              </a:rPr>
              <a:t>如</a:t>
            </a:r>
            <a:r>
              <a:rPr lang="zh-TW" altLang="en-US" dirty="0">
                <a:latin typeface="+mn-ea"/>
              </a:rPr>
              <a:t>學生能合理地解釋，其組織優次的方法</a:t>
            </a:r>
            <a:r>
              <a:rPr lang="zh-TW" altLang="en-US" dirty="0" smtClean="0">
                <a:latin typeface="+mn-ea"/>
              </a:rPr>
              <a:t>可與上述示例不同。</a:t>
            </a:r>
            <a:endParaRPr lang="zh-TW" altLang="en-US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860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07859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7739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29467" y="777360"/>
            <a:ext cx="5602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方面的相同</a:t>
            </a:r>
            <a:r>
              <a:rPr lang="zh-TW" altLang="en-US" i="1" dirty="0"/>
              <a:t>及</a:t>
            </a:r>
            <a:r>
              <a:rPr lang="zh-TW" altLang="en-US" i="1" dirty="0" smtClean="0"/>
              <a:t>不同之處</a:t>
            </a:r>
            <a:endParaRPr lang="en-US" i="1" dirty="0"/>
          </a:p>
        </p:txBody>
      </p:sp>
      <p:sp>
        <p:nvSpPr>
          <p:cNvPr id="68" name="Rectangle 11"/>
          <p:cNvSpPr/>
          <p:nvPr/>
        </p:nvSpPr>
        <p:spPr>
          <a:xfrm>
            <a:off x="2831500" y="1189388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/>
              <a:t>相同之處</a:t>
            </a:r>
            <a:endParaRPr lang="en-US" i="1" dirty="0"/>
          </a:p>
        </p:txBody>
      </p:sp>
      <p:sp>
        <p:nvSpPr>
          <p:cNvPr id="69" name="Rectangle 12"/>
          <p:cNvSpPr/>
          <p:nvPr/>
        </p:nvSpPr>
        <p:spPr>
          <a:xfrm>
            <a:off x="4729467" y="1513372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70" name="Rectangle 13"/>
          <p:cNvSpPr/>
          <p:nvPr/>
        </p:nvSpPr>
        <p:spPr>
          <a:xfrm>
            <a:off x="4729467" y="118938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相同之處方面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71" name="Rectangle 14"/>
          <p:cNvSpPr/>
          <p:nvPr/>
        </p:nvSpPr>
        <p:spPr>
          <a:xfrm>
            <a:off x="2903508" y="1516797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72" name="Rectangle 15"/>
          <p:cNvSpPr/>
          <p:nvPr/>
        </p:nvSpPr>
        <p:spPr>
          <a:xfrm>
            <a:off x="3322439" y="1849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73" name="Rectangle 16"/>
          <p:cNvSpPr/>
          <p:nvPr/>
        </p:nvSpPr>
        <p:spPr>
          <a:xfrm>
            <a:off x="4729467" y="1849143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b="0" i="1" dirty="0" smtClean="0"/>
              <a:t>都是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78" name="Rectangle 21"/>
          <p:cNvSpPr/>
          <p:nvPr/>
        </p:nvSpPr>
        <p:spPr>
          <a:xfrm>
            <a:off x="2831500" y="3541475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不同</a:t>
            </a:r>
            <a:r>
              <a:rPr lang="zh-TW" altLang="en-US" b="1" dirty="0"/>
              <a:t>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29467" y="38654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0" name="Rectangle 23"/>
          <p:cNvSpPr/>
          <p:nvPr/>
        </p:nvSpPr>
        <p:spPr>
          <a:xfrm>
            <a:off x="4723679" y="3541475"/>
            <a:ext cx="19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不同之處方面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81" name="Rectangle 24"/>
          <p:cNvSpPr/>
          <p:nvPr/>
        </p:nvSpPr>
        <p:spPr>
          <a:xfrm>
            <a:off x="2903508" y="38688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42012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4729467" y="4201230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640872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29467" y="6412095"/>
            <a:ext cx="6442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0" name="Left Arrow 37"/>
          <p:cNvSpPr/>
          <p:nvPr/>
        </p:nvSpPr>
        <p:spPr>
          <a:xfrm>
            <a:off x="6369998" y="2746983"/>
            <a:ext cx="1595402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1" name="Rectangle 38"/>
          <p:cNvSpPr/>
          <p:nvPr/>
        </p:nvSpPr>
        <p:spPr>
          <a:xfrm>
            <a:off x="3913489" y="2690884"/>
            <a:ext cx="22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2" name="Rectangle 39"/>
          <p:cNvSpPr/>
          <p:nvPr/>
        </p:nvSpPr>
        <p:spPr>
          <a:xfrm>
            <a:off x="5787410" y="2690884"/>
            <a:ext cx="2320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 </a:t>
            </a:r>
            <a:endParaRPr lang="en-US" altLang="zh-TW" sz="800" b="1" dirty="0" smtClean="0"/>
          </a:p>
        </p:txBody>
      </p:sp>
      <p:sp>
        <p:nvSpPr>
          <p:cNvPr id="93" name="Left Arrow 40"/>
          <p:cNvSpPr/>
          <p:nvPr/>
        </p:nvSpPr>
        <p:spPr>
          <a:xfrm>
            <a:off x="6369998" y="5704438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5639569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809852" y="5639569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35021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6442999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>
            <a:off x="2758413" y="1155762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15"/>
          <p:cNvSpPr/>
          <p:nvPr/>
        </p:nvSpPr>
        <p:spPr>
          <a:xfrm>
            <a:off x="3652470" y="21666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3" name="Rectangle 16"/>
          <p:cNvSpPr/>
          <p:nvPr/>
        </p:nvSpPr>
        <p:spPr>
          <a:xfrm>
            <a:off x="4729467" y="21666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4" name="Rectangle 15"/>
          <p:cNvSpPr/>
          <p:nvPr/>
        </p:nvSpPr>
        <p:spPr>
          <a:xfrm>
            <a:off x="3652470" y="45275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5" name="Rectangle 16"/>
          <p:cNvSpPr/>
          <p:nvPr/>
        </p:nvSpPr>
        <p:spPr>
          <a:xfrm>
            <a:off x="4721765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6" name="Rectangle 26"/>
          <p:cNvSpPr/>
          <p:nvPr/>
        </p:nvSpPr>
        <p:spPr>
          <a:xfrm>
            <a:off x="8410379" y="4214529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7" name="Rectangle 16"/>
          <p:cNvSpPr/>
          <p:nvPr/>
        </p:nvSpPr>
        <p:spPr>
          <a:xfrm>
            <a:off x="8410378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64493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421234" y="1471004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9382" y="1735059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3108428" y="1735059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639382" y="2475338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639381" y="394857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489821" y="1735057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17" name="群組 16"/>
          <p:cNvGrpSpPr/>
          <p:nvPr/>
        </p:nvGrpSpPr>
        <p:grpSpPr>
          <a:xfrm>
            <a:off x="123954" y="1805078"/>
            <a:ext cx="1332000" cy="1046644"/>
            <a:chOff x="29274" y="2034983"/>
            <a:chExt cx="1303407" cy="727161"/>
          </a:xfrm>
        </p:grpSpPr>
        <p:sp>
          <p:nvSpPr>
            <p:cNvPr id="1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9274" y="2034983"/>
              <a:ext cx="1303407" cy="57525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相同之處方面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23851" y="2581522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群組 20"/>
          <p:cNvGrpSpPr/>
          <p:nvPr/>
        </p:nvGrpSpPr>
        <p:grpSpPr>
          <a:xfrm>
            <a:off x="163528" y="5032137"/>
            <a:ext cx="1332000" cy="1010548"/>
            <a:chOff x="251210" y="5124176"/>
            <a:chExt cx="1584000" cy="936107"/>
          </a:xfrm>
        </p:grpSpPr>
        <p:sp>
          <p:nvSpPr>
            <p:cNvPr id="2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51210" y="5293276"/>
              <a:ext cx="1584000" cy="76700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不同之處方面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...…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91156" y="512417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1809844" y="255238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5526333" y="1257232"/>
            <a:ext cx="5616000" cy="707968"/>
            <a:chOff x="7675560" y="1312812"/>
            <a:chExt cx="5616000" cy="710516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616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方面的相同及不同之處</a:t>
              </a: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1819102" y="4004954"/>
            <a:ext cx="2098493" cy="567581"/>
            <a:chOff x="1906784" y="4166761"/>
            <a:chExt cx="2098493" cy="516040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87838" y="4191837"/>
              <a:ext cx="2017439" cy="490964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906784" y="416676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07073" y="4801143"/>
            <a:ext cx="2114422" cy="540000"/>
            <a:chOff x="1894755" y="4961928"/>
            <a:chExt cx="2114422" cy="488442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91738" y="4961928"/>
              <a:ext cx="2017439" cy="488442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894755" y="496638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群組 52"/>
          <p:cNvGrpSpPr/>
          <p:nvPr/>
        </p:nvGrpSpPr>
        <p:grpSpPr>
          <a:xfrm>
            <a:off x="4580130" y="5482310"/>
            <a:ext cx="5868093" cy="651856"/>
            <a:chOff x="4636692" y="5786744"/>
            <a:chExt cx="7350960" cy="454372"/>
          </a:xfrm>
        </p:grpSpPr>
        <p:sp>
          <p:nvSpPr>
            <p:cNvPr id="5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3" y="5866563"/>
              <a:ext cx="7260649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群組 55"/>
          <p:cNvGrpSpPr/>
          <p:nvPr/>
        </p:nvGrpSpPr>
        <p:grpSpPr>
          <a:xfrm>
            <a:off x="1809844" y="3309652"/>
            <a:ext cx="2070314" cy="540000"/>
            <a:chOff x="2364582" y="2692064"/>
            <a:chExt cx="2070314" cy="526965"/>
          </a:xfrm>
        </p:grpSpPr>
        <p:sp>
          <p:nvSpPr>
            <p:cNvPr id="5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1" name="群組 70"/>
          <p:cNvGrpSpPr/>
          <p:nvPr/>
        </p:nvGrpSpPr>
        <p:grpSpPr>
          <a:xfrm>
            <a:off x="5399332" y="2556861"/>
            <a:ext cx="5356335" cy="540000"/>
            <a:chOff x="6140905" y="2735998"/>
            <a:chExt cx="5164051" cy="526965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03261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5405575" y="3338794"/>
            <a:ext cx="5357814" cy="540000"/>
            <a:chOff x="5713421" y="2735998"/>
            <a:chExt cx="5357814" cy="526965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4852846" y="3978027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5798173" y="4712137"/>
            <a:ext cx="5686524" cy="684000"/>
            <a:chOff x="4318189" y="4179525"/>
            <a:chExt cx="5686524" cy="720080"/>
          </a:xfrm>
        </p:grpSpPr>
        <p:sp>
          <p:nvSpPr>
            <p:cNvPr id="8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1130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42167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方面的不同之處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42167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599884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42167" y="6002215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382698" y="3354764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3289895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972864" y="3289895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5995541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27"/>
          <p:cNvSpPr/>
          <p:nvPr/>
        </p:nvSpPr>
        <p:spPr>
          <a:xfrm>
            <a:off x="4742167" y="4040223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4043647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437599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29" name="Rectangle 15"/>
          <p:cNvSpPr/>
          <p:nvPr/>
        </p:nvSpPr>
        <p:spPr>
          <a:xfrm>
            <a:off x="3639770" y="21526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5"/>
          <p:cNvSpPr/>
          <p:nvPr/>
        </p:nvSpPr>
        <p:spPr>
          <a:xfrm>
            <a:off x="3639770" y="4689378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26"/>
          <p:cNvSpPr/>
          <p:nvPr/>
        </p:nvSpPr>
        <p:spPr>
          <a:xfrm>
            <a:off x="4737168" y="1804178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4" name="Rectangle 16"/>
          <p:cNvSpPr/>
          <p:nvPr/>
        </p:nvSpPr>
        <p:spPr>
          <a:xfrm>
            <a:off x="4729466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5" name="Rectangle 26"/>
          <p:cNvSpPr/>
          <p:nvPr/>
        </p:nvSpPr>
        <p:spPr>
          <a:xfrm>
            <a:off x="8418080" y="1817477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6" name="Rectangle 16"/>
          <p:cNvSpPr/>
          <p:nvPr/>
        </p:nvSpPr>
        <p:spPr>
          <a:xfrm>
            <a:off x="8418079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26"/>
          <p:cNvSpPr/>
          <p:nvPr/>
        </p:nvSpPr>
        <p:spPr>
          <a:xfrm>
            <a:off x="4744869" y="4406783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6" name="Rectangle 16"/>
          <p:cNvSpPr/>
          <p:nvPr/>
        </p:nvSpPr>
        <p:spPr>
          <a:xfrm>
            <a:off x="4737167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7" name="Rectangle 26"/>
          <p:cNvSpPr/>
          <p:nvPr/>
        </p:nvSpPr>
        <p:spPr>
          <a:xfrm>
            <a:off x="8425781" y="4420082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8" name="Rectangle 16"/>
          <p:cNvSpPr/>
          <p:nvPr/>
        </p:nvSpPr>
        <p:spPr>
          <a:xfrm>
            <a:off x="8425780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97830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26" name="群組 25"/>
          <p:cNvGrpSpPr/>
          <p:nvPr/>
        </p:nvGrpSpPr>
        <p:grpSpPr>
          <a:xfrm>
            <a:off x="1897526" y="301793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131415" y="1598740"/>
            <a:ext cx="5040000" cy="707968"/>
            <a:chOff x="7675560" y="1312812"/>
            <a:chExt cx="5040000" cy="710516"/>
          </a:xfrm>
        </p:grpSpPr>
        <p:sp>
          <p:nvSpPr>
            <p:cNvPr id="3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方面的不同之處</a:t>
              </a:r>
            </a:p>
          </p:txBody>
        </p:sp>
        <p:sp>
          <p:nvSpPr>
            <p:cNvPr id="3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4940528" y="2882812"/>
            <a:ext cx="5686524" cy="684000"/>
            <a:chOff x="4318189" y="4179525"/>
            <a:chExt cx="5686524" cy="720080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4732380" y="5899872"/>
            <a:ext cx="4067999" cy="651856"/>
            <a:chOff x="4636692" y="5786744"/>
            <a:chExt cx="5095992" cy="454372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97526" y="3775202"/>
            <a:ext cx="2070314" cy="540000"/>
            <a:chOff x="2364582" y="2692064"/>
            <a:chExt cx="2070314" cy="526965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897526" y="4503781"/>
            <a:ext cx="2070314" cy="540000"/>
            <a:chOff x="2364582" y="2692064"/>
            <a:chExt cx="2070314" cy="526965"/>
          </a:xfrm>
        </p:grpSpPr>
        <p:sp>
          <p:nvSpPr>
            <p:cNvPr id="4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1897526" y="5264612"/>
            <a:ext cx="2070314" cy="540000"/>
            <a:chOff x="2364582" y="2692064"/>
            <a:chExt cx="2070314" cy="526965"/>
          </a:xfrm>
        </p:grpSpPr>
        <p:sp>
          <p:nvSpPr>
            <p:cNvPr id="4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5885855" y="3646263"/>
            <a:ext cx="5686524" cy="684000"/>
            <a:chOff x="4318189" y="4179525"/>
            <a:chExt cx="5686524" cy="720080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4940528" y="4395909"/>
            <a:ext cx="5686524" cy="684000"/>
            <a:chOff x="4318189" y="4179525"/>
            <a:chExt cx="5686524" cy="720080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5885855" y="5142545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13115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5146479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及</a:t>
            </a:r>
            <a:r>
              <a:rPr lang="en-US" altLang="zh-TW" i="1" dirty="0"/>
              <a:t>……</a:t>
            </a:r>
            <a:r>
              <a:rPr lang="zh-TW" altLang="en-US" i="1" dirty="0"/>
              <a:t>有</a:t>
            </a:r>
            <a:r>
              <a:rPr lang="en-US" altLang="zh-TW" i="1" dirty="0"/>
              <a:t>……</a:t>
            </a:r>
            <a:r>
              <a:rPr lang="zh-TW" altLang="en-US" i="1" dirty="0"/>
              <a:t>方面的</a:t>
            </a:r>
            <a:r>
              <a:rPr lang="zh-TW" altLang="en-US" i="1" dirty="0" smtClean="0"/>
              <a:t>相同之處</a:t>
            </a:r>
            <a:endParaRPr lang="en-US" altLang="zh-TW" i="1" dirty="0"/>
          </a:p>
        </p:txBody>
      </p:sp>
      <p:sp>
        <p:nvSpPr>
          <p:cNvPr id="79" name="Rectangle 22"/>
          <p:cNvSpPr/>
          <p:nvPr/>
        </p:nvSpPr>
        <p:spPr>
          <a:xfrm>
            <a:off x="5146479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5146479" y="1800930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4837055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5146479" y="4840427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636698" y="2761170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2696301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6226864" y="2696301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4833753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7"/>
          <p:cNvSpPr/>
          <p:nvPr/>
        </p:nvSpPr>
        <p:spPr>
          <a:xfrm>
            <a:off x="5146479" y="3497429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3500853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3833199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5" name="Rectangle 33"/>
          <p:cNvSpPr/>
          <p:nvPr/>
        </p:nvSpPr>
        <p:spPr>
          <a:xfrm>
            <a:off x="5146479" y="3821413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Rectangle 15"/>
          <p:cNvSpPr/>
          <p:nvPr/>
        </p:nvSpPr>
        <p:spPr>
          <a:xfrm>
            <a:off x="3639770" y="21412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6"/>
          <p:cNvSpPr/>
          <p:nvPr/>
        </p:nvSpPr>
        <p:spPr>
          <a:xfrm>
            <a:off x="5133779" y="21412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 15"/>
          <p:cNvSpPr/>
          <p:nvPr/>
        </p:nvSpPr>
        <p:spPr>
          <a:xfrm>
            <a:off x="3639770" y="4135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16"/>
          <p:cNvSpPr/>
          <p:nvPr/>
        </p:nvSpPr>
        <p:spPr>
          <a:xfrm>
            <a:off x="5133779" y="41351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168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pSp>
        <p:nvGrpSpPr>
          <p:cNvPr id="25" name="群組 24"/>
          <p:cNvGrpSpPr/>
          <p:nvPr/>
        </p:nvGrpSpPr>
        <p:grpSpPr>
          <a:xfrm>
            <a:off x="1897526" y="2804992"/>
            <a:ext cx="2070314" cy="540000"/>
            <a:chOff x="2364582" y="2692064"/>
            <a:chExt cx="2070314" cy="526965"/>
          </a:xfrm>
        </p:grpSpPr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5429705" y="2821198"/>
            <a:ext cx="5351441" cy="540000"/>
            <a:chOff x="6140905" y="2735998"/>
            <a:chExt cx="5351441" cy="526965"/>
          </a:xfrm>
        </p:grpSpPr>
        <p:sp>
          <p:nvSpPr>
            <p:cNvPr id="2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3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群組 30"/>
          <p:cNvGrpSpPr/>
          <p:nvPr/>
        </p:nvGrpSpPr>
        <p:grpSpPr>
          <a:xfrm>
            <a:off x="4915515" y="1713040"/>
            <a:ext cx="5040000" cy="707968"/>
            <a:chOff x="7675560" y="1312812"/>
            <a:chExt cx="5040000" cy="710516"/>
          </a:xfrm>
        </p:grpSpPr>
        <p:sp>
          <p:nvSpPr>
            <p:cNvPr id="3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方面的相同之處</a:t>
              </a:r>
            </a:p>
          </p:txBody>
        </p: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4667812" y="5938118"/>
            <a:ext cx="4067999" cy="651856"/>
            <a:chOff x="4636692" y="5786744"/>
            <a:chExt cx="5095992" cy="454372"/>
          </a:xfrm>
        </p:grpSpPr>
        <p:sp>
          <p:nvSpPr>
            <p:cNvPr id="3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1897526" y="3562260"/>
            <a:ext cx="2070314" cy="540000"/>
            <a:chOff x="2364582" y="2692064"/>
            <a:chExt cx="2070314" cy="526965"/>
          </a:xfrm>
        </p:grpSpPr>
        <p:sp>
          <p:nvSpPr>
            <p:cNvPr id="3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smtClean="0">
                  <a:solidFill>
                    <a:schemeClr val="tx1"/>
                  </a:solidFill>
                </a:rPr>
                <a:t>第二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5435947" y="3603131"/>
            <a:ext cx="5357814" cy="540000"/>
            <a:chOff x="5713421" y="2735998"/>
            <a:chExt cx="5357814" cy="526965"/>
          </a:xfrm>
        </p:grpSpPr>
        <p:sp>
          <p:nvSpPr>
            <p:cNvPr id="4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4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群組 42"/>
          <p:cNvGrpSpPr/>
          <p:nvPr/>
        </p:nvGrpSpPr>
        <p:grpSpPr>
          <a:xfrm>
            <a:off x="1897526" y="4328417"/>
            <a:ext cx="2070314" cy="540000"/>
            <a:chOff x="2364582" y="2692064"/>
            <a:chExt cx="2070314" cy="526965"/>
          </a:xfrm>
        </p:grpSpPr>
        <p:sp>
          <p:nvSpPr>
            <p:cNvPr id="4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群組 45"/>
          <p:cNvGrpSpPr/>
          <p:nvPr/>
        </p:nvGrpSpPr>
        <p:grpSpPr>
          <a:xfrm>
            <a:off x="1897526" y="5126826"/>
            <a:ext cx="2070314" cy="540000"/>
            <a:chOff x="2364582" y="2692064"/>
            <a:chExt cx="2070314" cy="526965"/>
          </a:xfrm>
        </p:grpSpPr>
        <p:sp>
          <p:nvSpPr>
            <p:cNvPr id="4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群組 48"/>
          <p:cNvGrpSpPr/>
          <p:nvPr/>
        </p:nvGrpSpPr>
        <p:grpSpPr>
          <a:xfrm>
            <a:off x="5435947" y="4403231"/>
            <a:ext cx="5357814" cy="540000"/>
            <a:chOff x="5713421" y="2735998"/>
            <a:chExt cx="5357814" cy="526965"/>
          </a:xfrm>
        </p:grpSpPr>
        <p:sp>
          <p:nvSpPr>
            <p:cNvPr id="5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5435947" y="5152531"/>
            <a:ext cx="5357814" cy="540000"/>
            <a:chOff x="5713421" y="2735998"/>
            <a:chExt cx="5357814" cy="526965"/>
          </a:xfrm>
        </p:grpSpPr>
        <p:sp>
          <p:nvSpPr>
            <p:cNvPr id="5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37262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6738221" y="457672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785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55408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9122897"/>
              </p:ext>
            </p:extLst>
          </p:nvPr>
        </p:nvGraphicFramePr>
        <p:xfrm>
          <a:off x="772576" y="2083694"/>
          <a:ext cx="10646848" cy="417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468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我會比較超級市場和街市的分別。</a:t>
                      </a:r>
                      <a:endParaRPr lang="en-US" sz="24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第一，在環境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超級市場通常是位於商場內，所以會比較潔淨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而街市通常是位於街邊，所以會比較骯髒，地上可能會有積水和食材碎，甚至會有老鼠出現。</a:t>
                      </a:r>
                      <a:endParaRPr lang="en-US" altLang="zh-HK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第二，在設備方面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超級市場是有購物車和購物籃的，可以方便顧客盛載多種貨品，而且有自助付款機，可以節省排隊付款的時間，但街市是沒有類似設備的，所以顧客每次能提取的貨品會較少，並且需要輪候付款。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第三，在貨品種類方面，超級市場是較多的，客人可以有更多選擇，但街市就是較少的，所以客人的選擇較少。</a:t>
                      </a:r>
                    </a:p>
                    <a:p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第四，在價錢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超級市場的貨品通常是較昂貴，而街市的貨品是較便宜，可能因為超級市場的租金都比較貴。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超級市場和街市在環境、價錢和設備方面都有不同之處。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2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4723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628000" cy="828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smtClean="0"/>
              <a:t>主題：</a:t>
            </a:r>
            <a:r>
              <a:rPr lang="zh-TW" altLang="en-US" b="1" i="1" dirty="0">
                <a:latin typeface="+mn-ea"/>
              </a:rPr>
              <a:t>要比較甚麼</a:t>
            </a:r>
            <a:r>
              <a:rPr lang="zh-TW" altLang="en-US" b="1" i="1" dirty="0" smtClean="0">
                <a:latin typeface="+mn-ea"/>
              </a:rPr>
              <a:t>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及</a:t>
            </a:r>
            <a:r>
              <a:rPr lang="en-US" altLang="zh-TW" b="1" i="1" dirty="0">
                <a:latin typeface="+mn-ea"/>
              </a:rPr>
              <a:t>……</a:t>
            </a:r>
            <a:r>
              <a:rPr lang="zh-TW" altLang="en-US" b="1" i="1" dirty="0">
                <a:latin typeface="+mn-ea"/>
              </a:rPr>
              <a:t>有</a:t>
            </a:r>
            <a:r>
              <a:rPr lang="zh-TW" altLang="en-US" b="1" i="1" dirty="0" smtClean="0">
                <a:latin typeface="+mn-ea"/>
              </a:rPr>
              <a:t>甚麼不同？</a:t>
            </a:r>
            <a:endParaRPr lang="zh-TW" altLang="en-US" b="1" i="1" dirty="0">
              <a:latin typeface="+mn-ea"/>
            </a:endParaRPr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608000" cy="1440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747084" y="1675724"/>
            <a:ext cx="2628000" cy="828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/>
              <a:t>歸納：</a:t>
            </a:r>
            <a:r>
              <a:rPr lang="zh-TW" altLang="en-US" b="1" i="1" dirty="0">
                <a:latin typeface="+mn-ea"/>
              </a:rPr>
              <a:t>我應如何歸納我的內容？哪些內容是關於同一方面？</a:t>
            </a:r>
          </a:p>
        </p:txBody>
      </p:sp>
      <p:cxnSp>
        <p:nvCxnSpPr>
          <p:cNvPr id="4" name="直線單箭頭接點 3"/>
          <p:cNvCxnSpPr/>
          <p:nvPr/>
        </p:nvCxnSpPr>
        <p:spPr>
          <a:xfrm>
            <a:off x="1028009" y="4669221"/>
            <a:ext cx="1504405" cy="12412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>
            <a:stCxn id="53" idx="2"/>
            <a:endCxn id="65" idx="0"/>
          </p:cNvCxnSpPr>
          <p:nvPr/>
        </p:nvCxnSpPr>
        <p:spPr>
          <a:xfrm flipH="1">
            <a:off x="5162567" y="4910604"/>
            <a:ext cx="5591342" cy="10033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stCxn id="32" idx="2"/>
            <a:endCxn id="78" idx="0"/>
          </p:cNvCxnSpPr>
          <p:nvPr/>
        </p:nvCxnSpPr>
        <p:spPr>
          <a:xfrm flipH="1">
            <a:off x="3050522" y="4549024"/>
            <a:ext cx="4257504" cy="13649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>
            <a:stCxn id="52" idx="2"/>
          </p:cNvCxnSpPr>
          <p:nvPr/>
        </p:nvCxnSpPr>
        <p:spPr>
          <a:xfrm>
            <a:off x="3127634" y="5317411"/>
            <a:ext cx="4813867" cy="52515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stCxn id="36" idx="2"/>
          </p:cNvCxnSpPr>
          <p:nvPr/>
        </p:nvCxnSpPr>
        <p:spPr>
          <a:xfrm flipH="1">
            <a:off x="8056324" y="5061636"/>
            <a:ext cx="270266" cy="848786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2150844" y="3477289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 44"/>
          <p:cNvSpPr/>
          <p:nvPr/>
        </p:nvSpPr>
        <p:spPr>
          <a:xfrm>
            <a:off x="2368386" y="347728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超級市場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241153" y="4370604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通常位於商場內</a:t>
            </a:r>
            <a:endParaRPr lang="zh-TW" altLang="en-US" sz="2000" dirty="0"/>
          </a:p>
        </p:txBody>
      </p:sp>
      <p:sp>
        <p:nvSpPr>
          <p:cNvPr id="65" name="矩形 64"/>
          <p:cNvSpPr/>
          <p:nvPr/>
        </p:nvSpPr>
        <p:spPr>
          <a:xfrm>
            <a:off x="4570367" y="5913949"/>
            <a:ext cx="11844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設備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457819" y="5913949"/>
            <a:ext cx="1185405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環境</a:t>
            </a:r>
            <a:endParaRPr lang="zh-TW" altLang="en-US" sz="2800" b="1" dirty="0">
              <a:latin typeface="+mn-ea"/>
            </a:endParaRPr>
          </a:p>
        </p:txBody>
      </p:sp>
      <p:cxnSp>
        <p:nvCxnSpPr>
          <p:cNvPr id="83" name="直線單箭頭接點 82"/>
          <p:cNvCxnSpPr>
            <a:endCxn id="65" idx="0"/>
          </p:cNvCxnSpPr>
          <p:nvPr/>
        </p:nvCxnSpPr>
        <p:spPr>
          <a:xfrm>
            <a:off x="4522912" y="4600162"/>
            <a:ext cx="498862" cy="13137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7616471" y="3477839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矩形 30"/>
          <p:cNvSpPr/>
          <p:nvPr/>
        </p:nvSpPr>
        <p:spPr>
          <a:xfrm>
            <a:off x="8244382" y="347783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街市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6300026" y="4189024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通常位於街邊</a:t>
            </a:r>
            <a:endParaRPr lang="zh-TW" altLang="en-US" sz="2000" dirty="0"/>
          </a:p>
        </p:txBody>
      </p:sp>
      <p:sp>
        <p:nvSpPr>
          <p:cNvPr id="34" name="圓角矩形 33"/>
          <p:cNvSpPr/>
          <p:nvPr/>
        </p:nvSpPr>
        <p:spPr>
          <a:xfrm>
            <a:off x="3435036" y="4299471"/>
            <a:ext cx="2268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有購物車、購物籃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7318590" y="4701636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較便宜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52" name="圓角矩形 51"/>
          <p:cNvSpPr/>
          <p:nvPr/>
        </p:nvSpPr>
        <p:spPr>
          <a:xfrm>
            <a:off x="2119634" y="4957411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較昂貴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9745909" y="4550604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沒有特別設備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668732" y="5913949"/>
            <a:ext cx="11844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價</a:t>
            </a:r>
            <a:r>
              <a:rPr lang="zh-TW" altLang="en-US" sz="2800" b="1" dirty="0" smtClean="0">
                <a:latin typeface="+mn-ea"/>
              </a:rPr>
              <a:t>錢</a:t>
            </a:r>
            <a:endParaRPr lang="zh-TW" altLang="en-US" sz="28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1122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45" grpId="0"/>
      <p:bldP spid="56" grpId="0" animBg="1"/>
      <p:bldP spid="65" grpId="0" animBg="1"/>
      <p:bldP spid="78" grpId="0" animBg="1"/>
      <p:bldP spid="30" grpId="0" animBg="1"/>
      <p:bldP spid="31" grpId="0"/>
      <p:bldP spid="32" grpId="0" animBg="1"/>
      <p:bldP spid="34" grpId="0" animBg="1"/>
      <p:bldP spid="36" grpId="0" animBg="1"/>
      <p:bldP spid="52" grpId="0" animBg="1"/>
      <p:bldP spid="53" grpId="0" animBg="1"/>
      <p:bldP spid="2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86644" y="1576238"/>
            <a:ext cx="11349740" cy="5168313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930" y="1840294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超級市場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街市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3784"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3784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21" name="矩形 20"/>
          <p:cNvSpPr/>
          <p:nvPr/>
        </p:nvSpPr>
        <p:spPr>
          <a:xfrm>
            <a:off x="3887519" y="28207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通常位於商場內</a:t>
            </a:r>
            <a:endParaRPr lang="zh-TW" altLang="en-US" sz="2400" dirty="0"/>
          </a:p>
        </p:txBody>
      </p:sp>
      <p:sp>
        <p:nvSpPr>
          <p:cNvPr id="22" name="矩形 21"/>
          <p:cNvSpPr/>
          <p:nvPr/>
        </p:nvSpPr>
        <p:spPr>
          <a:xfrm>
            <a:off x="8169592" y="282076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通常位於街邊</a:t>
            </a:r>
            <a:endParaRPr lang="zh-TW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3344059" y="3807399"/>
            <a:ext cx="3426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有購物</a:t>
            </a:r>
            <a:r>
              <a:rPr lang="zh-TW" altLang="en-US" sz="2400" b="1" dirty="0" smtClean="0">
                <a:latin typeface="+mn-ea"/>
              </a:rPr>
              <a:t>車、購物籃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244933" y="3737180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沒有特別</a:t>
            </a:r>
            <a:r>
              <a:rPr lang="zh-TW" altLang="en-US" sz="2400" b="1" dirty="0" smtClean="0">
                <a:latin typeface="+mn-ea"/>
              </a:rPr>
              <a:t>設備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718629" y="475410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便宜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602292" y="474955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昂貴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617759" y="283879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環境</a:t>
            </a:r>
          </a:p>
        </p:txBody>
      </p:sp>
      <p:sp>
        <p:nvSpPr>
          <p:cNvPr id="32" name="矩形 31"/>
          <p:cNvSpPr/>
          <p:nvPr/>
        </p:nvSpPr>
        <p:spPr>
          <a:xfrm>
            <a:off x="1648104" y="382236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設備</a:t>
            </a:r>
          </a:p>
        </p:txBody>
      </p:sp>
      <p:sp>
        <p:nvSpPr>
          <p:cNvPr id="33" name="矩形 32"/>
          <p:cNvSpPr/>
          <p:nvPr/>
        </p:nvSpPr>
        <p:spPr>
          <a:xfrm>
            <a:off x="1617759" y="4813102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價錢</a:t>
            </a:r>
          </a:p>
        </p:txBody>
      </p:sp>
      <p:sp>
        <p:nvSpPr>
          <p:cNvPr id="18" name="Freeform 19"/>
          <p:cNvSpPr/>
          <p:nvPr/>
        </p:nvSpPr>
        <p:spPr>
          <a:xfrm>
            <a:off x="9855643" y="1440321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19" name="Freeform 19"/>
          <p:cNvSpPr/>
          <p:nvPr/>
        </p:nvSpPr>
        <p:spPr>
          <a:xfrm>
            <a:off x="120164" y="1171442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0721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86644" y="1576238"/>
            <a:ext cx="11349740" cy="5168313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930" y="1840294"/>
          <a:ext cx="10913443" cy="47051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77039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超級市場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街市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2040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31458"/>
                  </a:ext>
                </a:extLst>
              </a:tr>
            </a:tbl>
          </a:graphicData>
        </a:graphic>
      </p:graphicFrame>
      <p:sp>
        <p:nvSpPr>
          <p:cNvPr id="31" name="矩形 30"/>
          <p:cNvSpPr/>
          <p:nvPr/>
        </p:nvSpPr>
        <p:spPr>
          <a:xfrm>
            <a:off x="8919923" y="585501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少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2797257" y="5842311"/>
            <a:ext cx="41579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多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661559" y="2880103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通常位於商場內</a:t>
            </a:r>
            <a:endParaRPr lang="zh-TW" altLang="en-US" sz="2400" dirty="0"/>
          </a:p>
        </p:txBody>
      </p:sp>
      <p:sp>
        <p:nvSpPr>
          <p:cNvPr id="41" name="矩形 40"/>
          <p:cNvSpPr/>
          <p:nvPr/>
        </p:nvSpPr>
        <p:spPr>
          <a:xfrm>
            <a:off x="8137266" y="2884262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通常位於街邊</a:t>
            </a:r>
            <a:endParaRPr lang="zh-TW" altLang="en-US" sz="2400" dirty="0"/>
          </a:p>
        </p:txBody>
      </p:sp>
      <p:sp>
        <p:nvSpPr>
          <p:cNvPr id="43" name="矩形 42"/>
          <p:cNvSpPr/>
          <p:nvPr/>
        </p:nvSpPr>
        <p:spPr>
          <a:xfrm>
            <a:off x="3329646" y="3615112"/>
            <a:ext cx="3426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有購物車、購物籃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206833" y="3836773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沒有特別</a:t>
            </a:r>
            <a:r>
              <a:rPr lang="zh-TW" altLang="en-US" sz="2400" b="1" dirty="0" smtClean="0">
                <a:latin typeface="+mn-ea"/>
              </a:rPr>
              <a:t>設備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655797" y="483098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便宜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74360" y="482642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昂貴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7503" y="5646571"/>
            <a:ext cx="961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貨品</a:t>
            </a:r>
          </a:p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種類</a:t>
            </a:r>
          </a:p>
        </p:txBody>
      </p:sp>
      <p:sp>
        <p:nvSpPr>
          <p:cNvPr id="21" name="矩形 20"/>
          <p:cNvSpPr/>
          <p:nvPr/>
        </p:nvSpPr>
        <p:spPr>
          <a:xfrm>
            <a:off x="1617759" y="28888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環境</a:t>
            </a:r>
          </a:p>
        </p:txBody>
      </p:sp>
      <p:sp>
        <p:nvSpPr>
          <p:cNvPr id="25" name="矩形 24"/>
          <p:cNvSpPr/>
          <p:nvPr/>
        </p:nvSpPr>
        <p:spPr>
          <a:xfrm>
            <a:off x="1648104" y="38724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設備</a:t>
            </a:r>
          </a:p>
        </p:txBody>
      </p:sp>
      <p:sp>
        <p:nvSpPr>
          <p:cNvPr id="28" name="矩形 27"/>
          <p:cNvSpPr/>
          <p:nvPr/>
        </p:nvSpPr>
        <p:spPr>
          <a:xfrm>
            <a:off x="1617759" y="48632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價錢</a:t>
            </a:r>
          </a:p>
        </p:txBody>
      </p:sp>
      <p:sp>
        <p:nvSpPr>
          <p:cNvPr id="33" name="矩形 32"/>
          <p:cNvSpPr/>
          <p:nvPr/>
        </p:nvSpPr>
        <p:spPr>
          <a:xfrm>
            <a:off x="3192404" y="4009549"/>
            <a:ext cx="34260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有自助付款機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Freeform 19"/>
          <p:cNvSpPr/>
          <p:nvPr/>
        </p:nvSpPr>
        <p:spPr>
          <a:xfrm>
            <a:off x="2233933" y="1217298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solidFill>
              <a:srgbClr val="00B0F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32" name="圓角矩形 31"/>
          <p:cNvSpPr/>
          <p:nvPr/>
        </p:nvSpPr>
        <p:spPr>
          <a:xfrm>
            <a:off x="1356467" y="5633546"/>
            <a:ext cx="9453495" cy="905257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5" name="圓角矩形 34"/>
          <p:cNvSpPr/>
          <p:nvPr/>
        </p:nvSpPr>
        <p:spPr>
          <a:xfrm>
            <a:off x="3845076" y="4035811"/>
            <a:ext cx="2155585" cy="435404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566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33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86644" y="1576238"/>
            <a:ext cx="11349740" cy="5168313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930" y="1840294"/>
          <a:ext cx="10913443" cy="47051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77039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超級市場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街市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2040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31458"/>
                  </a:ext>
                </a:extLst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3017752" y="28579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通常位於商場內</a:t>
            </a:r>
            <a:endParaRPr lang="zh-TW" altLang="en-US" sz="2400" dirty="0"/>
          </a:p>
        </p:txBody>
      </p:sp>
      <p:sp>
        <p:nvSpPr>
          <p:cNvPr id="41" name="矩形 40"/>
          <p:cNvSpPr/>
          <p:nvPr/>
        </p:nvSpPr>
        <p:spPr>
          <a:xfrm>
            <a:off x="8596469" y="26590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通常位於街邊</a:t>
            </a:r>
            <a:endParaRPr lang="zh-TW" altLang="en-US" sz="2000" dirty="0"/>
          </a:p>
        </p:txBody>
      </p:sp>
      <p:sp>
        <p:nvSpPr>
          <p:cNvPr id="43" name="矩形 42"/>
          <p:cNvSpPr/>
          <p:nvPr/>
        </p:nvSpPr>
        <p:spPr>
          <a:xfrm>
            <a:off x="2401596" y="3716712"/>
            <a:ext cx="3426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有購物車、購物籃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48020" y="356976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沒有特別</a:t>
            </a:r>
            <a:r>
              <a:rPr lang="zh-TW" altLang="en-US" sz="2000" b="1" dirty="0" smtClean="0">
                <a:latin typeface="+mn-ea"/>
              </a:rPr>
              <a:t>設備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06600" y="463909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便宜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22249" y="464729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昂貴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7503" y="5646571"/>
            <a:ext cx="961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貨品</a:t>
            </a:r>
          </a:p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種類</a:t>
            </a:r>
          </a:p>
        </p:txBody>
      </p:sp>
      <p:sp>
        <p:nvSpPr>
          <p:cNvPr id="21" name="矩形 20"/>
          <p:cNvSpPr/>
          <p:nvPr/>
        </p:nvSpPr>
        <p:spPr>
          <a:xfrm>
            <a:off x="1617759" y="28888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環境</a:t>
            </a:r>
          </a:p>
        </p:txBody>
      </p:sp>
      <p:sp>
        <p:nvSpPr>
          <p:cNvPr id="25" name="矩形 24"/>
          <p:cNvSpPr/>
          <p:nvPr/>
        </p:nvSpPr>
        <p:spPr>
          <a:xfrm>
            <a:off x="1648104" y="38724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設備</a:t>
            </a:r>
          </a:p>
        </p:txBody>
      </p:sp>
      <p:sp>
        <p:nvSpPr>
          <p:cNvPr id="28" name="矩形 27"/>
          <p:cNvSpPr/>
          <p:nvPr/>
        </p:nvSpPr>
        <p:spPr>
          <a:xfrm>
            <a:off x="1617759" y="48632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價錢</a:t>
            </a:r>
          </a:p>
        </p:txBody>
      </p:sp>
      <p:sp>
        <p:nvSpPr>
          <p:cNvPr id="33" name="矩形 32"/>
          <p:cNvSpPr/>
          <p:nvPr/>
        </p:nvSpPr>
        <p:spPr>
          <a:xfrm>
            <a:off x="2632654" y="4111149"/>
            <a:ext cx="21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有自助付款機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64320" y="28579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</a:rPr>
              <a:t>潔</a:t>
            </a:r>
            <a:r>
              <a:rPr lang="zh-TW" altLang="en-US" sz="2400" b="1" dirty="0" smtClean="0">
                <a:latin typeface="+mn-ea"/>
              </a:rPr>
              <a:t>淨</a:t>
            </a:r>
            <a:endParaRPr lang="zh-TW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7258332" y="3130453"/>
            <a:ext cx="3770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骯髒、有積水、食材碎、老鼠</a:t>
            </a:r>
            <a:endParaRPr lang="zh-TW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5118272" y="3700778"/>
            <a:ext cx="1975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方便盛載貨</a:t>
            </a:r>
            <a:r>
              <a:rPr lang="zh-TW" altLang="en-US" sz="2000" b="1" dirty="0">
                <a:latin typeface="+mn-ea"/>
              </a:rPr>
              <a:t>品</a:t>
            </a:r>
            <a:endParaRPr lang="zh-TW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4434891" y="4088155"/>
            <a:ext cx="2744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節省</a:t>
            </a:r>
            <a:r>
              <a:rPr lang="zh-TW" altLang="en-US" sz="2000" b="1" dirty="0">
                <a:latin typeface="+mn-ea"/>
              </a:rPr>
              <a:t>排隊付款的時間</a:t>
            </a:r>
            <a:endParaRPr lang="zh-TW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7814187" y="3883598"/>
            <a:ext cx="2744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  <a:sym typeface="Wingdings" panose="05000000000000000000" pitchFamily="2" charset="2"/>
              </a:rPr>
              <a:t>每次</a:t>
            </a:r>
            <a:r>
              <a:rPr lang="zh-TW" altLang="en-US" sz="2000" b="1" dirty="0" smtClean="0">
                <a:latin typeface="+mn-ea"/>
              </a:rPr>
              <a:t>提取</a:t>
            </a:r>
            <a:r>
              <a:rPr lang="zh-TW" altLang="en-US" sz="2000" b="1" dirty="0">
                <a:latin typeface="+mn-ea"/>
              </a:rPr>
              <a:t>的</a:t>
            </a:r>
            <a:r>
              <a:rPr lang="zh-TW" altLang="en-US" sz="2000" b="1" dirty="0" smtClean="0">
                <a:latin typeface="+mn-ea"/>
              </a:rPr>
              <a:t>貨品較</a:t>
            </a:r>
            <a:r>
              <a:rPr lang="zh-TW" altLang="en-US" sz="2000" b="1" dirty="0">
                <a:latin typeface="+mn-ea"/>
              </a:rPr>
              <a:t>少</a:t>
            </a:r>
            <a:endParaRPr lang="zh-TW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8163427" y="4171381"/>
            <a:ext cx="1975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需要</a:t>
            </a:r>
            <a:r>
              <a:rPr lang="zh-TW" altLang="en-US" sz="2000" b="1" dirty="0">
                <a:latin typeface="+mn-ea"/>
              </a:rPr>
              <a:t>輪候付款</a:t>
            </a:r>
            <a:endParaRPr lang="zh-TW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3556014" y="5084391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因為租金比較</a:t>
            </a:r>
            <a:r>
              <a:rPr lang="zh-TW" altLang="en-US" sz="2400" b="1" dirty="0">
                <a:latin typeface="+mn-ea"/>
              </a:rPr>
              <a:t>貴</a:t>
            </a:r>
            <a:endParaRPr lang="zh-TW" altLang="en-US" sz="2400" b="1" dirty="0"/>
          </a:p>
        </p:txBody>
      </p:sp>
      <p:sp>
        <p:nvSpPr>
          <p:cNvPr id="35" name="矩形 34"/>
          <p:cNvSpPr/>
          <p:nvPr/>
        </p:nvSpPr>
        <p:spPr>
          <a:xfrm>
            <a:off x="7819103" y="5084391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因為租金比較便宜</a:t>
            </a:r>
            <a:endParaRPr lang="zh-TW" altLang="en-US" sz="2400" b="1" dirty="0"/>
          </a:p>
        </p:txBody>
      </p:sp>
      <p:sp>
        <p:nvSpPr>
          <p:cNvPr id="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904245" y="5579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少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133514" y="5579201"/>
            <a:ext cx="172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較多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485152" y="596137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客人</a:t>
            </a:r>
            <a:r>
              <a:rPr lang="zh-TW" altLang="en-US" sz="2400" b="1" dirty="0">
                <a:latin typeface="+mn-ea"/>
              </a:rPr>
              <a:t>可以有更多選擇</a:t>
            </a:r>
            <a:endParaRPr lang="zh-TW" altLang="en-US" sz="2400" b="1" dirty="0"/>
          </a:p>
        </p:txBody>
      </p:sp>
      <p:sp>
        <p:nvSpPr>
          <p:cNvPr id="39" name="矩形 38"/>
          <p:cNvSpPr/>
          <p:nvPr/>
        </p:nvSpPr>
        <p:spPr>
          <a:xfrm>
            <a:off x="8053800" y="5974402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</a:rPr>
              <a:t>客人的選擇較少</a:t>
            </a:r>
            <a:endParaRPr lang="zh-TW" altLang="en-US" sz="2400" b="1" dirty="0"/>
          </a:p>
        </p:txBody>
      </p:sp>
      <p:sp>
        <p:nvSpPr>
          <p:cNvPr id="31" name="Freeform 13"/>
          <p:cNvSpPr/>
          <p:nvPr/>
        </p:nvSpPr>
        <p:spPr>
          <a:xfrm>
            <a:off x="2789418" y="1378800"/>
            <a:ext cx="1872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34" name="Freeform 13"/>
          <p:cNvSpPr/>
          <p:nvPr/>
        </p:nvSpPr>
        <p:spPr>
          <a:xfrm>
            <a:off x="7101201" y="1370183"/>
            <a:ext cx="3024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13405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" grpId="0"/>
      <p:bldP spid="4" grpId="0"/>
      <p:bldP spid="5" grpId="0"/>
      <p:bldP spid="6" grpId="0"/>
      <p:bldP spid="7" grpId="0"/>
      <p:bldP spid="35" grpId="0"/>
      <p:bldP spid="38" grpId="0"/>
      <p:bldP spid="39" grpId="0"/>
      <p:bldP spid="31" grpId="0" animBg="1"/>
      <p:bldP spid="3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34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86644" y="1576238"/>
            <a:ext cx="11349740" cy="5168313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930" y="1840294"/>
          <a:ext cx="10913443" cy="47051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77039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超級市場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街市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2040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31458"/>
                  </a:ext>
                </a:extLst>
              </a:tr>
            </a:tbl>
          </a:graphicData>
        </a:graphic>
      </p:graphicFrame>
      <p:sp>
        <p:nvSpPr>
          <p:cNvPr id="31" name="矩形 30"/>
          <p:cNvSpPr/>
          <p:nvPr/>
        </p:nvSpPr>
        <p:spPr>
          <a:xfrm>
            <a:off x="8904245" y="5579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少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133514" y="5579201"/>
            <a:ext cx="172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較多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017752" y="28579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通常位於商場內</a:t>
            </a:r>
            <a:endParaRPr lang="zh-TW" altLang="en-US" sz="2400" dirty="0"/>
          </a:p>
        </p:txBody>
      </p:sp>
      <p:sp>
        <p:nvSpPr>
          <p:cNvPr id="41" name="矩形 40"/>
          <p:cNvSpPr/>
          <p:nvPr/>
        </p:nvSpPr>
        <p:spPr>
          <a:xfrm>
            <a:off x="8596469" y="26590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通常位於街邊</a:t>
            </a:r>
            <a:endParaRPr lang="zh-TW" altLang="en-US" sz="2000" dirty="0"/>
          </a:p>
        </p:txBody>
      </p:sp>
      <p:sp>
        <p:nvSpPr>
          <p:cNvPr id="43" name="矩形 42"/>
          <p:cNvSpPr/>
          <p:nvPr/>
        </p:nvSpPr>
        <p:spPr>
          <a:xfrm>
            <a:off x="2401596" y="3716712"/>
            <a:ext cx="3426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有購物車、購物籃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48020" y="356976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沒有特別</a:t>
            </a:r>
            <a:r>
              <a:rPr lang="zh-TW" altLang="en-US" sz="2000" b="1" dirty="0" smtClean="0">
                <a:latin typeface="+mn-ea"/>
              </a:rPr>
              <a:t>設備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06600" y="463909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便宜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22249" y="464729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昂貴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7503" y="5646571"/>
            <a:ext cx="961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貨品</a:t>
            </a:r>
          </a:p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種類</a:t>
            </a:r>
          </a:p>
        </p:txBody>
      </p:sp>
      <p:sp>
        <p:nvSpPr>
          <p:cNvPr id="21" name="矩形 20"/>
          <p:cNvSpPr/>
          <p:nvPr/>
        </p:nvSpPr>
        <p:spPr>
          <a:xfrm>
            <a:off x="1617759" y="28888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環境</a:t>
            </a:r>
          </a:p>
        </p:txBody>
      </p:sp>
      <p:sp>
        <p:nvSpPr>
          <p:cNvPr id="25" name="矩形 24"/>
          <p:cNvSpPr/>
          <p:nvPr/>
        </p:nvSpPr>
        <p:spPr>
          <a:xfrm>
            <a:off x="1648104" y="38724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設備</a:t>
            </a:r>
          </a:p>
        </p:txBody>
      </p:sp>
      <p:sp>
        <p:nvSpPr>
          <p:cNvPr id="28" name="矩形 27"/>
          <p:cNvSpPr/>
          <p:nvPr/>
        </p:nvSpPr>
        <p:spPr>
          <a:xfrm>
            <a:off x="1617759" y="48632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價錢</a:t>
            </a:r>
          </a:p>
        </p:txBody>
      </p:sp>
      <p:sp>
        <p:nvSpPr>
          <p:cNvPr id="33" name="矩形 32"/>
          <p:cNvSpPr/>
          <p:nvPr/>
        </p:nvSpPr>
        <p:spPr>
          <a:xfrm>
            <a:off x="2632654" y="4111149"/>
            <a:ext cx="21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有自助付款機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64320" y="28579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</a:rPr>
              <a:t>潔</a:t>
            </a:r>
            <a:r>
              <a:rPr lang="zh-TW" altLang="en-US" sz="2400" b="1" dirty="0" smtClean="0">
                <a:latin typeface="+mn-ea"/>
              </a:rPr>
              <a:t>淨</a:t>
            </a:r>
            <a:endParaRPr lang="zh-TW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7258332" y="3130453"/>
            <a:ext cx="3770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骯髒、有積水、食材碎、老鼠</a:t>
            </a:r>
            <a:endParaRPr lang="zh-TW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5118272" y="3700778"/>
            <a:ext cx="1975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方便盛載貨</a:t>
            </a:r>
            <a:r>
              <a:rPr lang="zh-TW" altLang="en-US" sz="2000" b="1" dirty="0">
                <a:latin typeface="+mn-ea"/>
              </a:rPr>
              <a:t>品</a:t>
            </a:r>
            <a:endParaRPr lang="zh-TW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4434891" y="4088155"/>
            <a:ext cx="2744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節省</a:t>
            </a:r>
            <a:r>
              <a:rPr lang="zh-TW" altLang="en-US" sz="2000" b="1" dirty="0">
                <a:latin typeface="+mn-ea"/>
              </a:rPr>
              <a:t>排隊付款的時間</a:t>
            </a:r>
            <a:endParaRPr lang="zh-TW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7814187" y="3883598"/>
            <a:ext cx="2744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  <a:sym typeface="Wingdings" panose="05000000000000000000" pitchFamily="2" charset="2"/>
              </a:rPr>
              <a:t>每次</a:t>
            </a:r>
            <a:r>
              <a:rPr lang="zh-TW" altLang="en-US" sz="2000" b="1" dirty="0" smtClean="0">
                <a:latin typeface="+mn-ea"/>
              </a:rPr>
              <a:t>提取</a:t>
            </a:r>
            <a:r>
              <a:rPr lang="zh-TW" altLang="en-US" sz="2000" b="1" dirty="0">
                <a:latin typeface="+mn-ea"/>
              </a:rPr>
              <a:t>的</a:t>
            </a:r>
            <a:r>
              <a:rPr lang="zh-TW" altLang="en-US" sz="2000" b="1" dirty="0" smtClean="0">
                <a:latin typeface="+mn-ea"/>
              </a:rPr>
              <a:t>貨品較</a:t>
            </a:r>
            <a:r>
              <a:rPr lang="zh-TW" altLang="en-US" sz="2000" b="1" dirty="0">
                <a:latin typeface="+mn-ea"/>
              </a:rPr>
              <a:t>少</a:t>
            </a:r>
            <a:endParaRPr lang="zh-TW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8163427" y="4171381"/>
            <a:ext cx="1975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需要</a:t>
            </a:r>
            <a:r>
              <a:rPr lang="zh-TW" altLang="en-US" sz="2000" b="1" dirty="0">
                <a:latin typeface="+mn-ea"/>
              </a:rPr>
              <a:t>輪候付款</a:t>
            </a:r>
            <a:endParaRPr lang="zh-TW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3556014" y="5084391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因為租金比較</a:t>
            </a:r>
            <a:r>
              <a:rPr lang="zh-TW" altLang="en-US" sz="2400" b="1" dirty="0">
                <a:latin typeface="+mn-ea"/>
              </a:rPr>
              <a:t>貴</a:t>
            </a:r>
            <a:endParaRPr lang="zh-TW" altLang="en-US" sz="2400" b="1" dirty="0"/>
          </a:p>
        </p:txBody>
      </p:sp>
      <p:sp>
        <p:nvSpPr>
          <p:cNvPr id="35" name="矩形 34"/>
          <p:cNvSpPr/>
          <p:nvPr/>
        </p:nvSpPr>
        <p:spPr>
          <a:xfrm>
            <a:off x="7819103" y="5084391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因為租金比較便宜</a:t>
            </a:r>
            <a:endParaRPr lang="zh-TW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3485152" y="596137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客人</a:t>
            </a:r>
            <a:r>
              <a:rPr lang="zh-TW" altLang="en-US" sz="2400" b="1" dirty="0">
                <a:latin typeface="+mn-ea"/>
              </a:rPr>
              <a:t>可以有更多選擇</a:t>
            </a:r>
            <a:endParaRPr lang="zh-TW" altLang="en-US" sz="2400" b="1" dirty="0"/>
          </a:p>
        </p:txBody>
      </p:sp>
      <p:sp>
        <p:nvSpPr>
          <p:cNvPr id="36" name="矩形 35"/>
          <p:cNvSpPr/>
          <p:nvPr/>
        </p:nvSpPr>
        <p:spPr>
          <a:xfrm>
            <a:off x="8053800" y="5974402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</a:rPr>
              <a:t>客人的</a:t>
            </a:r>
            <a:r>
              <a:rPr lang="zh-TW" altLang="en-US" sz="2400" b="1" dirty="0" smtClean="0">
                <a:latin typeface="+mn-ea"/>
              </a:rPr>
              <a:t>選擇較</a:t>
            </a:r>
            <a:r>
              <a:rPr lang="zh-TW" altLang="en-US" sz="2400" b="1" dirty="0">
                <a:latin typeface="+mn-ea"/>
              </a:rPr>
              <a:t>少</a:t>
            </a:r>
            <a:endParaRPr lang="zh-TW" altLang="en-US" sz="2400" b="1" dirty="0"/>
          </a:p>
        </p:txBody>
      </p:sp>
      <p:sp>
        <p:nvSpPr>
          <p:cNvPr id="32" name="橢圓 31"/>
          <p:cNvSpPr/>
          <p:nvPr/>
        </p:nvSpPr>
        <p:spPr>
          <a:xfrm>
            <a:off x="2443555" y="2790246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橢圓 36"/>
          <p:cNvSpPr/>
          <p:nvPr/>
        </p:nvSpPr>
        <p:spPr>
          <a:xfrm>
            <a:off x="2443555" y="3753693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8" name="橢圓 37"/>
          <p:cNvSpPr/>
          <p:nvPr/>
        </p:nvSpPr>
        <p:spPr>
          <a:xfrm>
            <a:off x="2447346" y="4748574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2443555" y="5718743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2026041" y="6435161"/>
            <a:ext cx="2903401" cy="349046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+mn-ea"/>
              </a:rPr>
              <a:t>由外到</a:t>
            </a:r>
            <a:r>
              <a:rPr lang="zh-TW" altLang="en-US" b="1" dirty="0" smtClean="0">
                <a:solidFill>
                  <a:schemeClr val="tx1"/>
                </a:solidFill>
                <a:latin typeface="+mn-ea"/>
              </a:rPr>
              <a:t>內</a:t>
            </a:r>
            <a:endParaRPr lang="zh-TW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045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7" grpId="0" animBg="1"/>
      <p:bldP spid="38" grpId="0" animBg="1"/>
      <p:bldP spid="39" grpId="0" animBg="1"/>
      <p:bldP spid="4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35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86644" y="1576238"/>
            <a:ext cx="11349740" cy="5168313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97930" y="1840294"/>
          <a:ext cx="10913443" cy="4705199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77039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超級市場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街市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982040">
                <a:tc rowSpan="4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982040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altLang="zh-TW" sz="28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7331458"/>
                  </a:ext>
                </a:extLst>
              </a:tr>
            </a:tbl>
          </a:graphicData>
        </a:graphic>
      </p:graphicFrame>
      <p:sp>
        <p:nvSpPr>
          <p:cNvPr id="40" name="矩形 39"/>
          <p:cNvSpPr/>
          <p:nvPr/>
        </p:nvSpPr>
        <p:spPr>
          <a:xfrm>
            <a:off x="3017752" y="2857962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通常位於商場內</a:t>
            </a:r>
            <a:endParaRPr lang="zh-TW" altLang="en-US" sz="2400" dirty="0"/>
          </a:p>
        </p:txBody>
      </p:sp>
      <p:sp>
        <p:nvSpPr>
          <p:cNvPr id="41" name="矩形 40"/>
          <p:cNvSpPr/>
          <p:nvPr/>
        </p:nvSpPr>
        <p:spPr>
          <a:xfrm>
            <a:off x="8596469" y="2659003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通常位於街邊</a:t>
            </a:r>
            <a:endParaRPr lang="zh-TW" altLang="en-US" sz="2000" dirty="0"/>
          </a:p>
        </p:txBody>
      </p:sp>
      <p:sp>
        <p:nvSpPr>
          <p:cNvPr id="43" name="矩形 42"/>
          <p:cNvSpPr/>
          <p:nvPr/>
        </p:nvSpPr>
        <p:spPr>
          <a:xfrm>
            <a:off x="2401596" y="3716712"/>
            <a:ext cx="342602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有購物車、購物籃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48020" y="3569760"/>
            <a:ext cx="17235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000" b="1" dirty="0">
                <a:latin typeface="+mn-ea"/>
              </a:rPr>
              <a:t>沒有特別</a:t>
            </a:r>
            <a:r>
              <a:rPr lang="zh-TW" altLang="en-US" sz="2000" b="1" dirty="0" smtClean="0">
                <a:latin typeface="+mn-ea"/>
              </a:rPr>
              <a:t>設備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706600" y="463909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便宜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322249" y="464729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昂貴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567503" y="5646571"/>
            <a:ext cx="9614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貨品</a:t>
            </a:r>
          </a:p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種類</a:t>
            </a:r>
          </a:p>
        </p:txBody>
      </p:sp>
      <p:sp>
        <p:nvSpPr>
          <p:cNvPr id="21" name="矩形 20"/>
          <p:cNvSpPr/>
          <p:nvPr/>
        </p:nvSpPr>
        <p:spPr>
          <a:xfrm>
            <a:off x="1617759" y="288889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環境</a:t>
            </a:r>
          </a:p>
        </p:txBody>
      </p:sp>
      <p:sp>
        <p:nvSpPr>
          <p:cNvPr id="25" name="矩形 24"/>
          <p:cNvSpPr/>
          <p:nvPr/>
        </p:nvSpPr>
        <p:spPr>
          <a:xfrm>
            <a:off x="1648104" y="387246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zh-TW" altLang="en-US" sz="2400" b="1" dirty="0">
                <a:latin typeface="+mn-ea"/>
              </a:rPr>
              <a:t>設備</a:t>
            </a:r>
          </a:p>
        </p:txBody>
      </p:sp>
      <p:sp>
        <p:nvSpPr>
          <p:cNvPr id="28" name="矩形 27"/>
          <p:cNvSpPr/>
          <p:nvPr/>
        </p:nvSpPr>
        <p:spPr>
          <a:xfrm>
            <a:off x="1617759" y="486320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價錢</a:t>
            </a:r>
          </a:p>
        </p:txBody>
      </p:sp>
      <p:sp>
        <p:nvSpPr>
          <p:cNvPr id="33" name="矩形 32"/>
          <p:cNvSpPr/>
          <p:nvPr/>
        </p:nvSpPr>
        <p:spPr>
          <a:xfrm>
            <a:off x="2632654" y="4111149"/>
            <a:ext cx="212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000" b="1" dirty="0" smtClean="0">
                <a:latin typeface="+mn-ea"/>
              </a:rPr>
              <a:t>有自助付款機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264320" y="2857961"/>
            <a:ext cx="11015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>
                <a:latin typeface="+mn-ea"/>
              </a:rPr>
              <a:t>潔</a:t>
            </a:r>
            <a:r>
              <a:rPr lang="zh-TW" altLang="en-US" sz="2400" b="1" dirty="0" smtClean="0">
                <a:latin typeface="+mn-ea"/>
              </a:rPr>
              <a:t>淨</a:t>
            </a:r>
            <a:endParaRPr lang="zh-TW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7258332" y="3130453"/>
            <a:ext cx="3770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骯髒、有積水、食材碎、老鼠</a:t>
            </a:r>
            <a:endParaRPr lang="zh-TW" altLang="en-US" sz="2000" dirty="0"/>
          </a:p>
        </p:txBody>
      </p:sp>
      <p:sp>
        <p:nvSpPr>
          <p:cNvPr id="3" name="矩形 2"/>
          <p:cNvSpPr/>
          <p:nvPr/>
        </p:nvSpPr>
        <p:spPr>
          <a:xfrm>
            <a:off x="5118272" y="3700778"/>
            <a:ext cx="1975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方便盛載貨</a:t>
            </a:r>
            <a:r>
              <a:rPr lang="zh-TW" altLang="en-US" sz="2000" b="1" dirty="0">
                <a:latin typeface="+mn-ea"/>
              </a:rPr>
              <a:t>品</a:t>
            </a:r>
            <a:endParaRPr lang="zh-TW" altLang="en-US" sz="2000" b="1" dirty="0"/>
          </a:p>
        </p:txBody>
      </p:sp>
      <p:sp>
        <p:nvSpPr>
          <p:cNvPr id="4" name="矩形 3"/>
          <p:cNvSpPr/>
          <p:nvPr/>
        </p:nvSpPr>
        <p:spPr>
          <a:xfrm>
            <a:off x="4434891" y="4088155"/>
            <a:ext cx="2744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節省</a:t>
            </a:r>
            <a:r>
              <a:rPr lang="zh-TW" altLang="en-US" sz="2000" b="1" dirty="0">
                <a:latin typeface="+mn-ea"/>
              </a:rPr>
              <a:t>排隊付款的時間</a:t>
            </a:r>
            <a:endParaRPr lang="zh-TW" altLang="en-US" sz="2000" b="1" dirty="0"/>
          </a:p>
        </p:txBody>
      </p:sp>
      <p:sp>
        <p:nvSpPr>
          <p:cNvPr id="5" name="矩形 4"/>
          <p:cNvSpPr/>
          <p:nvPr/>
        </p:nvSpPr>
        <p:spPr>
          <a:xfrm>
            <a:off x="7814187" y="3883598"/>
            <a:ext cx="27446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  <a:sym typeface="Wingdings" panose="05000000000000000000" pitchFamily="2" charset="2"/>
              </a:rPr>
              <a:t>每次</a:t>
            </a:r>
            <a:r>
              <a:rPr lang="zh-TW" altLang="en-US" sz="2000" b="1" dirty="0" smtClean="0">
                <a:latin typeface="+mn-ea"/>
              </a:rPr>
              <a:t>提取</a:t>
            </a:r>
            <a:r>
              <a:rPr lang="zh-TW" altLang="en-US" sz="2000" b="1" dirty="0">
                <a:latin typeface="+mn-ea"/>
              </a:rPr>
              <a:t>的</a:t>
            </a:r>
            <a:r>
              <a:rPr lang="zh-TW" altLang="en-US" sz="2000" b="1" dirty="0" smtClean="0">
                <a:latin typeface="+mn-ea"/>
              </a:rPr>
              <a:t>貨品較</a:t>
            </a:r>
            <a:r>
              <a:rPr lang="zh-TW" altLang="en-US" sz="2000" b="1" dirty="0">
                <a:latin typeface="+mn-ea"/>
              </a:rPr>
              <a:t>少</a:t>
            </a:r>
            <a:endParaRPr lang="zh-TW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8163427" y="4171381"/>
            <a:ext cx="197522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0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latin typeface="+mn-ea"/>
              </a:rPr>
              <a:t>需要</a:t>
            </a:r>
            <a:r>
              <a:rPr lang="zh-TW" altLang="en-US" sz="2000" b="1" dirty="0">
                <a:latin typeface="+mn-ea"/>
              </a:rPr>
              <a:t>輪候付款</a:t>
            </a:r>
            <a:endParaRPr lang="zh-TW" altLang="en-US" sz="2000" b="1" dirty="0"/>
          </a:p>
        </p:txBody>
      </p:sp>
      <p:sp>
        <p:nvSpPr>
          <p:cNvPr id="7" name="矩形 6"/>
          <p:cNvSpPr/>
          <p:nvPr/>
        </p:nvSpPr>
        <p:spPr>
          <a:xfrm>
            <a:off x="3556014" y="5084391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因為租金比較</a:t>
            </a:r>
            <a:r>
              <a:rPr lang="zh-TW" altLang="en-US" sz="2400" b="1" dirty="0">
                <a:latin typeface="+mn-ea"/>
              </a:rPr>
              <a:t>貴</a:t>
            </a:r>
            <a:endParaRPr lang="zh-TW" altLang="en-US" sz="2400" b="1" dirty="0"/>
          </a:p>
        </p:txBody>
      </p:sp>
      <p:sp>
        <p:nvSpPr>
          <p:cNvPr id="35" name="矩形 34"/>
          <p:cNvSpPr/>
          <p:nvPr/>
        </p:nvSpPr>
        <p:spPr>
          <a:xfrm>
            <a:off x="7819103" y="5084391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因為租金比較便宜</a:t>
            </a:r>
            <a:endParaRPr lang="zh-TW" altLang="en-US" sz="2400" b="1" dirty="0"/>
          </a:p>
        </p:txBody>
      </p:sp>
      <p:sp>
        <p:nvSpPr>
          <p:cNvPr id="32" name="橢圓 31"/>
          <p:cNvSpPr/>
          <p:nvPr/>
        </p:nvSpPr>
        <p:spPr>
          <a:xfrm>
            <a:off x="1140851" y="2790246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7" name="橢圓 36"/>
          <p:cNvSpPr/>
          <p:nvPr/>
        </p:nvSpPr>
        <p:spPr>
          <a:xfrm>
            <a:off x="1140851" y="3753693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8" name="橢圓 37"/>
          <p:cNvSpPr/>
          <p:nvPr/>
        </p:nvSpPr>
        <p:spPr>
          <a:xfrm>
            <a:off x="1144642" y="4748574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39" name="橢圓 38"/>
          <p:cNvSpPr/>
          <p:nvPr/>
        </p:nvSpPr>
        <p:spPr>
          <a:xfrm>
            <a:off x="1140851" y="5718743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grpSp>
        <p:nvGrpSpPr>
          <p:cNvPr id="93" name="群組 92"/>
          <p:cNvGrpSpPr/>
          <p:nvPr/>
        </p:nvGrpSpPr>
        <p:grpSpPr>
          <a:xfrm>
            <a:off x="6240385" y="1785995"/>
            <a:ext cx="1425290" cy="369370"/>
            <a:chOff x="6518871" y="1607007"/>
            <a:chExt cx="1695923" cy="450566"/>
          </a:xfrm>
        </p:grpSpPr>
        <p:sp>
          <p:nvSpPr>
            <p:cNvPr id="9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607007"/>
              <a:ext cx="1627756" cy="30739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我會比較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</a:p>
          </p:txBody>
        </p:sp>
        <p:sp>
          <p:nvSpPr>
            <p:cNvPr id="9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518871" y="187695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群組 95"/>
          <p:cNvGrpSpPr/>
          <p:nvPr/>
        </p:nvGrpSpPr>
        <p:grpSpPr>
          <a:xfrm>
            <a:off x="2125551" y="2558230"/>
            <a:ext cx="1840161" cy="356846"/>
            <a:chOff x="6496418" y="1530606"/>
            <a:chExt cx="2189572" cy="435290"/>
          </a:xfrm>
        </p:grpSpPr>
        <p:sp>
          <p:nvSpPr>
            <p:cNvPr id="9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6"/>
              <a:ext cx="2098952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第一，在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</a:p>
          </p:txBody>
        </p:sp>
        <p:sp>
          <p:nvSpPr>
            <p:cNvPr id="9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96418" y="178527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群組 98"/>
          <p:cNvGrpSpPr/>
          <p:nvPr/>
        </p:nvGrpSpPr>
        <p:grpSpPr>
          <a:xfrm>
            <a:off x="5530699" y="2537279"/>
            <a:ext cx="2156393" cy="344320"/>
            <a:chOff x="6505657" y="1530606"/>
            <a:chExt cx="2565855" cy="420010"/>
          </a:xfrm>
        </p:grpSpPr>
        <p:sp>
          <p:nvSpPr>
            <p:cNvPr id="10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6" y="1530606"/>
              <a:ext cx="2484476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，所以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0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505657" y="176999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群組 101"/>
          <p:cNvGrpSpPr/>
          <p:nvPr/>
        </p:nvGrpSpPr>
        <p:grpSpPr>
          <a:xfrm>
            <a:off x="9672820" y="2370546"/>
            <a:ext cx="2395867" cy="344318"/>
            <a:chOff x="6520562" y="1637566"/>
            <a:chExt cx="2850801" cy="420007"/>
          </a:xfrm>
        </p:grpSpPr>
        <p:sp>
          <p:nvSpPr>
            <p:cNvPr id="10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7" y="1637566"/>
              <a:ext cx="2784326" cy="30739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而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，所以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0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520562" y="187695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群組 104"/>
          <p:cNvGrpSpPr/>
          <p:nvPr/>
        </p:nvGrpSpPr>
        <p:grpSpPr>
          <a:xfrm>
            <a:off x="1838629" y="3455213"/>
            <a:ext cx="1827635" cy="369370"/>
            <a:chOff x="6511322" y="1530608"/>
            <a:chExt cx="2174668" cy="450567"/>
          </a:xfrm>
        </p:grpSpPr>
        <p:sp>
          <p:nvSpPr>
            <p:cNvPr id="10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2098952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第二，在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0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511322" y="1800553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8" name="群組 107"/>
          <p:cNvGrpSpPr/>
          <p:nvPr/>
        </p:nvGrpSpPr>
        <p:grpSpPr>
          <a:xfrm>
            <a:off x="2314647" y="5515398"/>
            <a:ext cx="2056161" cy="331792"/>
            <a:chOff x="6496416" y="1530608"/>
            <a:chExt cx="2446590" cy="404728"/>
          </a:xfrm>
        </p:grpSpPr>
        <p:sp>
          <p:nvSpPr>
            <p:cNvPr id="10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2355968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第三，在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96416" y="175471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群組 110"/>
          <p:cNvGrpSpPr/>
          <p:nvPr/>
        </p:nvGrpSpPr>
        <p:grpSpPr>
          <a:xfrm>
            <a:off x="5072500" y="3466773"/>
            <a:ext cx="2164161" cy="344318"/>
            <a:chOff x="6496418" y="1530608"/>
            <a:chExt cx="2575096" cy="420008"/>
          </a:xfrm>
        </p:grpSpPr>
        <p:sp>
          <p:nvSpPr>
            <p:cNvPr id="11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2484476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，可以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96418" y="176999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4" name="群組 113"/>
          <p:cNvGrpSpPr/>
          <p:nvPr/>
        </p:nvGrpSpPr>
        <p:grpSpPr>
          <a:xfrm>
            <a:off x="5616862" y="5543220"/>
            <a:ext cx="2164161" cy="319266"/>
            <a:chOff x="6496417" y="1530608"/>
            <a:chExt cx="2575097" cy="389449"/>
          </a:xfrm>
        </p:grpSpPr>
        <p:sp>
          <p:nvSpPr>
            <p:cNvPr id="11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2484476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，可以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96417" y="1739435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0" name="群組 119"/>
          <p:cNvGrpSpPr/>
          <p:nvPr/>
        </p:nvGrpSpPr>
        <p:grpSpPr>
          <a:xfrm>
            <a:off x="10131606" y="5473229"/>
            <a:ext cx="1393053" cy="532208"/>
            <a:chOff x="6445336" y="1530608"/>
            <a:chExt cx="2840358" cy="649201"/>
          </a:xfrm>
        </p:grpSpPr>
        <p:sp>
          <p:nvSpPr>
            <p:cNvPr id="12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2698656" cy="570879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但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endParaRPr lang="en-US" altLang="zh-TW" sz="1600" b="1" i="1" dirty="0" smtClean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所以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45336" y="1999187"/>
              <a:ext cx="308288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3" name="群組 122"/>
          <p:cNvGrpSpPr/>
          <p:nvPr/>
        </p:nvGrpSpPr>
        <p:grpSpPr>
          <a:xfrm>
            <a:off x="1809234" y="4585152"/>
            <a:ext cx="2056161" cy="319266"/>
            <a:chOff x="6496415" y="1530608"/>
            <a:chExt cx="2446591" cy="389449"/>
          </a:xfrm>
        </p:grpSpPr>
        <p:sp>
          <p:nvSpPr>
            <p:cNvPr id="12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2355968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第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四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96415" y="1739435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6" name="群組 125"/>
          <p:cNvGrpSpPr/>
          <p:nvPr/>
        </p:nvGrpSpPr>
        <p:grpSpPr>
          <a:xfrm>
            <a:off x="5807222" y="4697770"/>
            <a:ext cx="1204686" cy="344318"/>
            <a:chOff x="6481515" y="1530608"/>
            <a:chExt cx="1433427" cy="420008"/>
          </a:xfrm>
        </p:grpSpPr>
        <p:sp>
          <p:nvSpPr>
            <p:cNvPr id="1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1327904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81515" y="1769994"/>
              <a:ext cx="180623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29" name="群組 128"/>
          <p:cNvGrpSpPr/>
          <p:nvPr/>
        </p:nvGrpSpPr>
        <p:grpSpPr>
          <a:xfrm>
            <a:off x="10275060" y="4612703"/>
            <a:ext cx="1408271" cy="544133"/>
            <a:chOff x="6690174" y="1393825"/>
            <a:chExt cx="1675673" cy="663748"/>
          </a:xfrm>
        </p:grpSpPr>
        <p:sp>
          <p:nvSpPr>
            <p:cNvPr id="13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780927" y="1393825"/>
              <a:ext cx="1584920" cy="570879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而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，因為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690174" y="187695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2" name="群組 131"/>
          <p:cNvGrpSpPr/>
          <p:nvPr/>
        </p:nvGrpSpPr>
        <p:grpSpPr>
          <a:xfrm>
            <a:off x="5757030" y="6314846"/>
            <a:ext cx="3701213" cy="331326"/>
            <a:chOff x="6466604" y="1433843"/>
            <a:chExt cx="4404022" cy="404161"/>
          </a:xfrm>
        </p:grpSpPr>
        <p:sp>
          <p:nvSpPr>
            <p:cNvPr id="1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530608"/>
              <a:ext cx="4283588" cy="307396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總括而言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66604" y="1433843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6" name="群組 135"/>
          <p:cNvGrpSpPr/>
          <p:nvPr/>
        </p:nvGrpSpPr>
        <p:grpSpPr>
          <a:xfrm>
            <a:off x="10476395" y="3690389"/>
            <a:ext cx="1375343" cy="557262"/>
            <a:chOff x="6535466" y="1637564"/>
            <a:chExt cx="1636492" cy="679762"/>
          </a:xfrm>
        </p:grpSpPr>
        <p:sp>
          <p:nvSpPr>
            <p:cNvPr id="13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87038" y="1637564"/>
              <a:ext cx="1584920" cy="570878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但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，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所以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</a:p>
          </p:txBody>
        </p:sp>
        <p:sp>
          <p:nvSpPr>
            <p:cNvPr id="13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535466" y="213670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43" name="矩形 142"/>
          <p:cNvSpPr/>
          <p:nvPr/>
        </p:nvSpPr>
        <p:spPr>
          <a:xfrm>
            <a:off x="8904245" y="5579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少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4133514" y="5579201"/>
            <a:ext cx="172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較多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145" name="矩形 144"/>
          <p:cNvSpPr/>
          <p:nvPr/>
        </p:nvSpPr>
        <p:spPr>
          <a:xfrm>
            <a:off x="3485152" y="5961372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客人</a:t>
            </a:r>
            <a:r>
              <a:rPr lang="zh-TW" altLang="en-US" sz="2400" b="1" dirty="0">
                <a:latin typeface="+mn-ea"/>
              </a:rPr>
              <a:t>可以有更多選擇</a:t>
            </a:r>
            <a:endParaRPr lang="zh-TW" altLang="en-US" sz="2400" b="1" dirty="0"/>
          </a:p>
        </p:txBody>
      </p:sp>
      <p:sp>
        <p:nvSpPr>
          <p:cNvPr id="146" name="矩形 145"/>
          <p:cNvSpPr/>
          <p:nvPr/>
        </p:nvSpPr>
        <p:spPr>
          <a:xfrm>
            <a:off x="8053800" y="5974402"/>
            <a:ext cx="2640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客人的選擇較少</a:t>
            </a:r>
            <a:endParaRPr lang="zh-TW" altLang="en-US" sz="2400" b="1" dirty="0"/>
          </a:p>
        </p:txBody>
      </p:sp>
      <p:sp>
        <p:nvSpPr>
          <p:cNvPr id="7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367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68306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超級市場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和街市有甚麼分別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36</a:t>
            </a:fld>
            <a:endParaRPr lang="en-US" dirty="0"/>
          </a:p>
        </p:txBody>
      </p:sp>
      <p:graphicFrame>
        <p:nvGraphicFramePr>
          <p:cNvPr id="8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84638325"/>
              </p:ext>
            </p:extLst>
          </p:nvPr>
        </p:nvGraphicFramePr>
        <p:xfrm>
          <a:off x="603475" y="1870752"/>
          <a:ext cx="10985051" cy="4541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50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125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點題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我會比較超級市場和街市的分別。</a:t>
                      </a:r>
                      <a:endParaRPr lang="en-US" sz="24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不同之處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第一，在環境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超級市場通常是位於商場內，所以會比較潔淨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。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而街市通常是位於街邊，所以會比較骯髒，地上可能會有積水和食材碎，甚至會有老鼠出現。</a:t>
                      </a:r>
                      <a:endParaRPr lang="en-US" altLang="zh-HK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第二，在設備方面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超級市場是有購物車和購物籃的，可以方便顧客盛載多種貨品，而且有自助付款機，可以節省排隊付款的時間，但街市是沒有類似設備的，所以顧客每次能提取的貨品會較少，並且需要輪候付款。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第三，在貨品種類方面，超級市場是較多的，客人可以有更多選擇，但街市就是較少的，所以客人的選擇較少。</a:t>
                      </a:r>
                    </a:p>
                    <a:p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第四，在價錢</a:t>
                      </a:r>
                      <a:r>
                        <a:rPr lang="zh-HK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方面，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超級市場的貨品通常是較昂貴，而街市的貨品是較便宜，可能因為超級市場的租金都比較貴。</a:t>
                      </a:r>
                      <a:endParaRPr lang="en-US" altLang="zh-TW" sz="2000" b="0" i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r>
                        <a:rPr lang="zh-TW" altLang="en-US" sz="24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總結</a:t>
                      </a:r>
                      <a:endParaRPr lang="en-US" altLang="zh-TW" sz="24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</a:t>
                      </a:r>
                      <a:r>
                        <a:rPr lang="zh-TW" altLang="en-US" sz="2000" b="0" i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超級市場和街市在環境、價錢和設備方面都有不同之處。</a:t>
                      </a:r>
                      <a:endParaRPr lang="en-US" sz="20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2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509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673963"/>
            <a:chOff x="1625343" y="1610555"/>
            <a:chExt cx="6018885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9181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655507" y="2445006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10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477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194557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3551519" y="303043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7127522" y="5945526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9" name="群組 158"/>
          <p:cNvGrpSpPr>
            <a:grpSpLocks noChangeAspect="1"/>
          </p:cNvGrpSpPr>
          <p:nvPr/>
        </p:nvGrpSpPr>
        <p:grpSpPr>
          <a:xfrm>
            <a:off x="8202020" y="2257359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0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1" name="文字方塊 160"/>
            <p:cNvSpPr txBox="1"/>
            <p:nvPr/>
          </p:nvSpPr>
          <p:spPr>
            <a:xfrm>
              <a:off x="1008811" y="1451881"/>
              <a:ext cx="3166461" cy="2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分別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相異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異同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共同之處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相似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一些標示比較的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群組 23"/>
          <p:cNvGrpSpPr>
            <a:grpSpLocks noChangeAspect="1"/>
          </p:cNvGrpSpPr>
          <p:nvPr/>
        </p:nvGrpSpPr>
        <p:grpSpPr>
          <a:xfrm>
            <a:off x="4553322" y="3210430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08811" y="1979571"/>
              <a:ext cx="3166461" cy="124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還是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或是</a:t>
              </a:r>
            </a:p>
          </p:txBody>
        </p:sp>
      </p:grpSp>
      <p:grpSp>
        <p:nvGrpSpPr>
          <p:cNvPr id="27" name="群組 26"/>
          <p:cNvGrpSpPr>
            <a:grpSpLocks noChangeAspect="1"/>
          </p:cNvGrpSpPr>
          <p:nvPr/>
        </p:nvGrpSpPr>
        <p:grpSpPr>
          <a:xfrm>
            <a:off x="408672" y="2705526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008811" y="1692743"/>
              <a:ext cx="3166461" cy="181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比較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對比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對照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1799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669343" y="319670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9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17661</TotalTime>
  <Words>3731</Words>
  <Application>Microsoft Office PowerPoint</Application>
  <PresentationFormat>寬螢幕</PresentationFormat>
  <Paragraphs>632</Paragraphs>
  <Slides>36</Slides>
  <Notes>35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9" baseType="lpstr">
      <vt:lpstr>DFPBiaoKaiShu-B5</vt:lpstr>
      <vt:lpstr>Heebo Light</vt:lpstr>
      <vt:lpstr>Microsoft JhengHei UI</vt:lpstr>
      <vt:lpstr>Poppins</vt:lpstr>
      <vt:lpstr>Microsoft JhengHei</vt:lpstr>
      <vt:lpstr>Microsoft JhengHei</vt:lpstr>
      <vt:lpstr>新細明體</vt:lpstr>
      <vt:lpstr>Arial</vt:lpstr>
      <vt:lpstr>Calibri</vt:lpstr>
      <vt:lpstr>Courier New</vt:lpstr>
      <vt:lpstr>Segoe UI Light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797</cp:revision>
  <dcterms:created xsi:type="dcterms:W3CDTF">2022-06-23T09:13:07Z</dcterms:created>
  <dcterms:modified xsi:type="dcterms:W3CDTF">2023-09-14T09:27:38Z</dcterms:modified>
</cp:coreProperties>
</file>